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64" r:id="rId5"/>
    <p:sldId id="365" r:id="rId6"/>
    <p:sldId id="366" r:id="rId7"/>
    <p:sldId id="359" r:id="rId8"/>
    <p:sldId id="367" r:id="rId9"/>
    <p:sldId id="360" r:id="rId10"/>
    <p:sldId id="361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37" r:id="rId22"/>
    <p:sldId id="363" r:id="rId23"/>
    <p:sldId id="36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FF00"/>
    <a:srgbClr val="660033"/>
    <a:srgbClr val="CD1E11"/>
    <a:srgbClr val="DFAB7F"/>
    <a:srgbClr val="FF00FF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0" autoAdjust="0"/>
    <p:restoredTop sz="93310" autoAdjust="0"/>
  </p:normalViewPr>
  <p:slideViewPr>
    <p:cSldViewPr>
      <p:cViewPr varScale="1">
        <p:scale>
          <a:sx n="69" d="100"/>
          <a:sy n="69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8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5FCB2-79C6-4E70-A434-4FD9154DD1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2A6740-5C86-42F9-B417-7478DBA76EB4}">
      <dgm:prSet phldrT="[Tex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GB" sz="2400" dirty="0" smtClean="0">
              <a:solidFill>
                <a:schemeClr val="tx2"/>
              </a:solidFill>
              <a:latin typeface="Footlight MT Light" pitchFamily="18" charset="0"/>
            </a:rPr>
            <a:t>Facilitator gives out book &amp; Read Swap Share (RSS) activity sheet</a:t>
          </a:r>
          <a:endParaRPr lang="en-GB" sz="2400" dirty="0">
            <a:solidFill>
              <a:schemeClr val="tx2"/>
            </a:solidFill>
            <a:latin typeface="Footlight MT Light" pitchFamily="18" charset="0"/>
          </a:endParaRPr>
        </a:p>
      </dgm:t>
    </dgm:pt>
    <dgm:pt modelId="{B4271C63-9CD9-48C6-BB14-ADD0240482B6}" type="parTrans" cxnId="{05662A82-6642-4C65-A206-0A4004524EAC}">
      <dgm:prSet/>
      <dgm:spPr/>
      <dgm:t>
        <a:bodyPr/>
        <a:lstStyle/>
        <a:p>
          <a:endParaRPr lang="en-GB"/>
        </a:p>
      </dgm:t>
    </dgm:pt>
    <dgm:pt modelId="{DB82E0F6-5380-45B9-84D4-AC790306D7A5}" type="sibTrans" cxnId="{05662A82-6642-4C65-A206-0A4004524EAC}">
      <dgm:prSet custT="1"/>
      <dgm:spPr>
        <a:solidFill>
          <a:schemeClr val="tx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endParaRPr lang="en-GB" sz="2400">
            <a:solidFill>
              <a:schemeClr val="tx2"/>
            </a:solidFill>
            <a:latin typeface="Footlight MT Light" pitchFamily="18" charset="0"/>
          </a:endParaRPr>
        </a:p>
      </dgm:t>
    </dgm:pt>
    <dgm:pt modelId="{A6DF85A8-BEAA-47EC-B443-48E26CAE9DBD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GB" sz="2400" dirty="0" smtClean="0">
              <a:solidFill>
                <a:schemeClr val="tx2"/>
              </a:solidFill>
              <a:latin typeface="Footlight MT Light" pitchFamily="18" charset="0"/>
            </a:rPr>
            <a:t>Students read the book</a:t>
          </a:r>
          <a:endParaRPr lang="en-GB" sz="2400" dirty="0">
            <a:solidFill>
              <a:schemeClr val="tx2"/>
            </a:solidFill>
            <a:latin typeface="Footlight MT Light" pitchFamily="18" charset="0"/>
          </a:endParaRPr>
        </a:p>
      </dgm:t>
    </dgm:pt>
    <dgm:pt modelId="{7E4EDFA8-BFCC-485A-B40B-BA3D9ED98965}" type="parTrans" cxnId="{1A99BDD7-A0D1-4BED-AD46-78A3163CCC57}">
      <dgm:prSet/>
      <dgm:spPr/>
      <dgm:t>
        <a:bodyPr/>
        <a:lstStyle/>
        <a:p>
          <a:endParaRPr lang="en-GB"/>
        </a:p>
      </dgm:t>
    </dgm:pt>
    <dgm:pt modelId="{FE88948A-4514-42AB-83B7-B53073024C83}" type="sibTrans" cxnId="{1A99BDD7-A0D1-4BED-AD46-78A3163CCC57}">
      <dgm:prSet custT="1"/>
      <dgm:spPr>
        <a:solidFill>
          <a:schemeClr val="tx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endParaRPr lang="en-GB" sz="2400">
            <a:solidFill>
              <a:schemeClr val="tx2"/>
            </a:solidFill>
            <a:latin typeface="Footlight MT Light" pitchFamily="18" charset="0"/>
          </a:endParaRPr>
        </a:p>
      </dgm:t>
    </dgm:pt>
    <dgm:pt modelId="{F06D1E25-6DCC-4C2B-BC0A-3CEC1CD68484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GB" sz="2400" dirty="0" smtClean="0">
              <a:solidFill>
                <a:schemeClr val="tx2"/>
              </a:solidFill>
              <a:latin typeface="Footlight MT Light" pitchFamily="18" charset="0"/>
            </a:rPr>
            <a:t>Swap book with partner to read</a:t>
          </a:r>
          <a:endParaRPr lang="en-GB" sz="2400" dirty="0">
            <a:solidFill>
              <a:schemeClr val="tx2"/>
            </a:solidFill>
            <a:latin typeface="Footlight MT Light" pitchFamily="18" charset="0"/>
          </a:endParaRPr>
        </a:p>
      </dgm:t>
    </dgm:pt>
    <dgm:pt modelId="{50A6E506-88D1-41C8-A01A-05BAA6878525}" type="parTrans" cxnId="{DA7B8E2B-9266-4586-868E-27187B65EA78}">
      <dgm:prSet/>
      <dgm:spPr/>
      <dgm:t>
        <a:bodyPr/>
        <a:lstStyle/>
        <a:p>
          <a:endParaRPr lang="en-GB"/>
        </a:p>
      </dgm:t>
    </dgm:pt>
    <dgm:pt modelId="{14BEC68B-B712-4332-BF4B-F66DB1D0FB0B}" type="sibTrans" cxnId="{DA7B8E2B-9266-4586-868E-27187B65EA78}">
      <dgm:prSet custT="1"/>
      <dgm:spPr>
        <a:solidFill>
          <a:schemeClr val="tx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endParaRPr lang="en-GB" sz="2400">
            <a:solidFill>
              <a:schemeClr val="tx2"/>
            </a:solidFill>
            <a:latin typeface="Footlight MT Light" pitchFamily="18" charset="0"/>
          </a:endParaRPr>
        </a:p>
      </dgm:t>
    </dgm:pt>
    <dgm:pt modelId="{209836D4-4F81-4DDF-AF91-766DB64C637E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GB" sz="2400" dirty="0" smtClean="0">
              <a:solidFill>
                <a:schemeClr val="tx2"/>
              </a:solidFill>
              <a:latin typeface="Footlight MT Light" pitchFamily="18" charset="0"/>
            </a:rPr>
            <a:t>Do the RSS activity sheet based on 1 of the 2 books students have read</a:t>
          </a:r>
          <a:endParaRPr lang="en-GB" sz="2400" dirty="0">
            <a:solidFill>
              <a:schemeClr val="tx2"/>
            </a:solidFill>
            <a:latin typeface="Footlight MT Light" pitchFamily="18" charset="0"/>
          </a:endParaRPr>
        </a:p>
      </dgm:t>
    </dgm:pt>
    <dgm:pt modelId="{55B1FD15-116C-4CEF-AE2A-178225B7A3EC}" type="parTrans" cxnId="{0EF60B69-D88C-4BCB-8209-EB02F9310075}">
      <dgm:prSet/>
      <dgm:spPr/>
      <dgm:t>
        <a:bodyPr/>
        <a:lstStyle/>
        <a:p>
          <a:endParaRPr lang="en-GB"/>
        </a:p>
      </dgm:t>
    </dgm:pt>
    <dgm:pt modelId="{B3B5A0A6-662A-4715-B23A-0D26AD5FD2C2}" type="sibTrans" cxnId="{0EF60B69-D88C-4BCB-8209-EB02F9310075}">
      <dgm:prSet custT="1"/>
      <dgm:spPr>
        <a:solidFill>
          <a:schemeClr val="tx2"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endParaRPr lang="en-GB" sz="2400">
            <a:solidFill>
              <a:schemeClr val="tx2"/>
            </a:solidFill>
            <a:latin typeface="Footlight MT Light" pitchFamily="18" charset="0"/>
          </a:endParaRPr>
        </a:p>
      </dgm:t>
    </dgm:pt>
    <dgm:pt modelId="{72AF635B-89E4-4654-851C-FD4BA03ACD5D}">
      <dgm:prSet phldrT="[Text]" custT="1"/>
      <dgm:spPr>
        <a:solidFill>
          <a:schemeClr val="accent3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GB" sz="2400" dirty="0" smtClean="0">
              <a:solidFill>
                <a:schemeClr val="tx2"/>
              </a:solidFill>
              <a:latin typeface="Footlight MT Light" pitchFamily="18" charset="0"/>
            </a:rPr>
            <a:t>Share!</a:t>
          </a:r>
          <a:endParaRPr lang="en-GB" sz="2400" dirty="0">
            <a:solidFill>
              <a:schemeClr val="tx2"/>
            </a:solidFill>
            <a:latin typeface="Footlight MT Light" pitchFamily="18" charset="0"/>
          </a:endParaRPr>
        </a:p>
      </dgm:t>
    </dgm:pt>
    <dgm:pt modelId="{DC751FDF-1762-4873-BA6D-62273FB5A5F9}" type="parTrans" cxnId="{FAB6BEFD-8C29-4D9E-8FC6-33B38E369E8C}">
      <dgm:prSet/>
      <dgm:spPr/>
      <dgm:t>
        <a:bodyPr/>
        <a:lstStyle/>
        <a:p>
          <a:endParaRPr lang="en-GB"/>
        </a:p>
      </dgm:t>
    </dgm:pt>
    <dgm:pt modelId="{B33AC01C-34B3-4618-BBAC-563D1ADA6778}" type="sibTrans" cxnId="{FAB6BEFD-8C29-4D9E-8FC6-33B38E369E8C}">
      <dgm:prSet/>
      <dgm:spPr/>
      <dgm:t>
        <a:bodyPr/>
        <a:lstStyle/>
        <a:p>
          <a:endParaRPr lang="en-GB"/>
        </a:p>
      </dgm:t>
    </dgm:pt>
    <dgm:pt modelId="{67738465-D33F-4E48-B1C6-C3F24A3CE700}" type="pres">
      <dgm:prSet presAssocID="{D095FCB2-79C6-4E70-A434-4FD9154DD1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DEB5CFC-67D5-4326-8D72-B01CA68DB37B}" type="pres">
      <dgm:prSet presAssocID="{D095FCB2-79C6-4E70-A434-4FD9154DD1FD}" presName="dummyMaxCanvas" presStyleCnt="0">
        <dgm:presLayoutVars/>
      </dgm:prSet>
      <dgm:spPr/>
    </dgm:pt>
    <dgm:pt modelId="{44CE1310-EAFC-4D09-9A61-41B6528222F6}" type="pres">
      <dgm:prSet presAssocID="{D095FCB2-79C6-4E70-A434-4FD9154DD1F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6A209C-1A8E-4D38-9145-1818545B3912}" type="pres">
      <dgm:prSet presAssocID="{D095FCB2-79C6-4E70-A434-4FD9154DD1F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5D3ED5-1D65-488E-BF98-9E85590EC884}" type="pres">
      <dgm:prSet presAssocID="{D095FCB2-79C6-4E70-A434-4FD9154DD1F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906C61-8FCA-44FA-B2AC-A3B6A3B4A139}" type="pres">
      <dgm:prSet presAssocID="{D095FCB2-79C6-4E70-A434-4FD9154DD1F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A69F61-79AB-40EE-8EAA-77AC613AB12E}" type="pres">
      <dgm:prSet presAssocID="{D095FCB2-79C6-4E70-A434-4FD9154DD1F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D12D5B-D129-4AFF-B3E2-814C527DBE01}" type="pres">
      <dgm:prSet presAssocID="{D095FCB2-79C6-4E70-A434-4FD9154DD1F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77D330-5F71-4B18-B7FC-DA054B331835}" type="pres">
      <dgm:prSet presAssocID="{D095FCB2-79C6-4E70-A434-4FD9154DD1F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3324F5-C26C-4268-AC50-240568705790}" type="pres">
      <dgm:prSet presAssocID="{D095FCB2-79C6-4E70-A434-4FD9154DD1F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28E621-2F1B-45F1-B9C0-71ECF462FD5A}" type="pres">
      <dgm:prSet presAssocID="{D095FCB2-79C6-4E70-A434-4FD9154DD1F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5611EB-9C8D-48E8-8234-F5D60AC2D142}" type="pres">
      <dgm:prSet presAssocID="{D095FCB2-79C6-4E70-A434-4FD9154DD1F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07E60E-EEA5-4D34-8B61-AF7D06857245}" type="pres">
      <dgm:prSet presAssocID="{D095FCB2-79C6-4E70-A434-4FD9154DD1F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F3B78D-53CF-419D-A75E-F8580458B936}" type="pres">
      <dgm:prSet presAssocID="{D095FCB2-79C6-4E70-A434-4FD9154DD1F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4C28A-1223-44DB-A5EE-32071F5BA40E}" type="pres">
      <dgm:prSet presAssocID="{D095FCB2-79C6-4E70-A434-4FD9154DD1F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D3A998-DADA-4BF6-B28A-11951B4E4C76}" type="pres">
      <dgm:prSet presAssocID="{D095FCB2-79C6-4E70-A434-4FD9154DD1F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0BF84D-19FA-43DD-9CF3-527B6F57E9CA}" type="presOf" srcId="{72AF635B-89E4-4654-851C-FD4BA03ACD5D}" destId="{DFD3A998-DADA-4BF6-B28A-11951B4E4C76}" srcOrd="1" destOrd="0" presId="urn:microsoft.com/office/officeart/2005/8/layout/vProcess5"/>
    <dgm:cxn modelId="{311C70D0-64CA-411C-838F-B15826B017C9}" type="presOf" srcId="{209836D4-4F81-4DDF-AF91-766DB64C637E}" destId="{03906C61-8FCA-44FA-B2AC-A3B6A3B4A139}" srcOrd="0" destOrd="0" presId="urn:microsoft.com/office/officeart/2005/8/layout/vProcess5"/>
    <dgm:cxn modelId="{AB648A83-3591-4755-95F4-EBCBA94F6AD1}" type="presOf" srcId="{209836D4-4F81-4DDF-AF91-766DB64C637E}" destId="{D484C28A-1223-44DB-A5EE-32071F5BA40E}" srcOrd="1" destOrd="0" presId="urn:microsoft.com/office/officeart/2005/8/layout/vProcess5"/>
    <dgm:cxn modelId="{AA1A311B-F757-4C88-933F-9959DC0157F8}" type="presOf" srcId="{D095FCB2-79C6-4E70-A434-4FD9154DD1FD}" destId="{67738465-D33F-4E48-B1C6-C3F24A3CE700}" srcOrd="0" destOrd="0" presId="urn:microsoft.com/office/officeart/2005/8/layout/vProcess5"/>
    <dgm:cxn modelId="{0EF60B69-D88C-4BCB-8209-EB02F9310075}" srcId="{D095FCB2-79C6-4E70-A434-4FD9154DD1FD}" destId="{209836D4-4F81-4DDF-AF91-766DB64C637E}" srcOrd="3" destOrd="0" parTransId="{55B1FD15-116C-4CEF-AE2A-178225B7A3EC}" sibTransId="{B3B5A0A6-662A-4715-B23A-0D26AD5FD2C2}"/>
    <dgm:cxn modelId="{20BBF5B4-2E0D-492A-9021-FD8D131655F8}" type="presOf" srcId="{C72A6740-5C86-42F9-B417-7478DBA76EB4}" destId="{44CE1310-EAFC-4D09-9A61-41B6528222F6}" srcOrd="0" destOrd="0" presId="urn:microsoft.com/office/officeart/2005/8/layout/vProcess5"/>
    <dgm:cxn modelId="{F6C47F73-A059-4920-9612-EFEC092660AC}" type="presOf" srcId="{B3B5A0A6-662A-4715-B23A-0D26AD5FD2C2}" destId="{9228E621-2F1B-45F1-B9C0-71ECF462FD5A}" srcOrd="0" destOrd="0" presId="urn:microsoft.com/office/officeart/2005/8/layout/vProcess5"/>
    <dgm:cxn modelId="{DA7B8E2B-9266-4586-868E-27187B65EA78}" srcId="{D095FCB2-79C6-4E70-A434-4FD9154DD1FD}" destId="{F06D1E25-6DCC-4C2B-BC0A-3CEC1CD68484}" srcOrd="2" destOrd="0" parTransId="{50A6E506-88D1-41C8-A01A-05BAA6878525}" sibTransId="{14BEC68B-B712-4332-BF4B-F66DB1D0FB0B}"/>
    <dgm:cxn modelId="{D0A7F8AF-9E72-4232-A3D6-64A74DFAC01E}" type="presOf" srcId="{72AF635B-89E4-4654-851C-FD4BA03ACD5D}" destId="{FEA69F61-79AB-40EE-8EAA-77AC613AB12E}" srcOrd="0" destOrd="0" presId="urn:microsoft.com/office/officeart/2005/8/layout/vProcess5"/>
    <dgm:cxn modelId="{102D8FA6-88E5-4E41-AFFA-7800E3108D66}" type="presOf" srcId="{F06D1E25-6DCC-4C2B-BC0A-3CEC1CD68484}" destId="{18F3B78D-53CF-419D-A75E-F8580458B936}" srcOrd="1" destOrd="0" presId="urn:microsoft.com/office/officeart/2005/8/layout/vProcess5"/>
    <dgm:cxn modelId="{DD9DB20A-2165-427B-A4EA-2003ED54E89B}" type="presOf" srcId="{C72A6740-5C86-42F9-B417-7478DBA76EB4}" destId="{DB5611EB-9C8D-48E8-8234-F5D60AC2D142}" srcOrd="1" destOrd="0" presId="urn:microsoft.com/office/officeart/2005/8/layout/vProcess5"/>
    <dgm:cxn modelId="{FAB6BEFD-8C29-4D9E-8FC6-33B38E369E8C}" srcId="{D095FCB2-79C6-4E70-A434-4FD9154DD1FD}" destId="{72AF635B-89E4-4654-851C-FD4BA03ACD5D}" srcOrd="4" destOrd="0" parTransId="{DC751FDF-1762-4873-BA6D-62273FB5A5F9}" sibTransId="{B33AC01C-34B3-4618-BBAC-563D1ADA6778}"/>
    <dgm:cxn modelId="{01E62D66-6183-4F1F-9366-5967DE1FFB88}" type="presOf" srcId="{FE88948A-4514-42AB-83B7-B53073024C83}" destId="{1577D330-5F71-4B18-B7FC-DA054B331835}" srcOrd="0" destOrd="0" presId="urn:microsoft.com/office/officeart/2005/8/layout/vProcess5"/>
    <dgm:cxn modelId="{69C18309-BB44-4FE9-91A4-50754C241803}" type="presOf" srcId="{F06D1E25-6DCC-4C2B-BC0A-3CEC1CD68484}" destId="{FD5D3ED5-1D65-488E-BF98-9E85590EC884}" srcOrd="0" destOrd="0" presId="urn:microsoft.com/office/officeart/2005/8/layout/vProcess5"/>
    <dgm:cxn modelId="{6C61C248-7E54-4BD3-BC1D-9B0908F98461}" type="presOf" srcId="{A6DF85A8-BEAA-47EC-B443-48E26CAE9DBD}" destId="{BD07E60E-EEA5-4D34-8B61-AF7D06857245}" srcOrd="1" destOrd="0" presId="urn:microsoft.com/office/officeart/2005/8/layout/vProcess5"/>
    <dgm:cxn modelId="{8563257A-94A2-4DE1-8A4B-AFF4CB1B215D}" type="presOf" srcId="{A6DF85A8-BEAA-47EC-B443-48E26CAE9DBD}" destId="{806A209C-1A8E-4D38-9145-1818545B3912}" srcOrd="0" destOrd="0" presId="urn:microsoft.com/office/officeart/2005/8/layout/vProcess5"/>
    <dgm:cxn modelId="{1A99BDD7-A0D1-4BED-AD46-78A3163CCC57}" srcId="{D095FCB2-79C6-4E70-A434-4FD9154DD1FD}" destId="{A6DF85A8-BEAA-47EC-B443-48E26CAE9DBD}" srcOrd="1" destOrd="0" parTransId="{7E4EDFA8-BFCC-485A-B40B-BA3D9ED98965}" sibTransId="{FE88948A-4514-42AB-83B7-B53073024C83}"/>
    <dgm:cxn modelId="{05662A82-6642-4C65-A206-0A4004524EAC}" srcId="{D095FCB2-79C6-4E70-A434-4FD9154DD1FD}" destId="{C72A6740-5C86-42F9-B417-7478DBA76EB4}" srcOrd="0" destOrd="0" parTransId="{B4271C63-9CD9-48C6-BB14-ADD0240482B6}" sibTransId="{DB82E0F6-5380-45B9-84D4-AC790306D7A5}"/>
    <dgm:cxn modelId="{8EED01B2-A897-4D56-8DB8-4787ED7D80DB}" type="presOf" srcId="{DB82E0F6-5380-45B9-84D4-AC790306D7A5}" destId="{35D12D5B-D129-4AFF-B3E2-814C527DBE01}" srcOrd="0" destOrd="0" presId="urn:microsoft.com/office/officeart/2005/8/layout/vProcess5"/>
    <dgm:cxn modelId="{AFE6333E-3442-4A71-95CF-64CC5C1113D8}" type="presOf" srcId="{14BEC68B-B712-4332-BF4B-F66DB1D0FB0B}" destId="{B83324F5-C26C-4268-AC50-240568705790}" srcOrd="0" destOrd="0" presId="urn:microsoft.com/office/officeart/2005/8/layout/vProcess5"/>
    <dgm:cxn modelId="{F9629474-31E4-4C8F-8B6C-29560E43B6FF}" type="presParOf" srcId="{67738465-D33F-4E48-B1C6-C3F24A3CE700}" destId="{DDEB5CFC-67D5-4326-8D72-B01CA68DB37B}" srcOrd="0" destOrd="0" presId="urn:microsoft.com/office/officeart/2005/8/layout/vProcess5"/>
    <dgm:cxn modelId="{350F396E-6DF8-4FB2-81C6-A25235FD981C}" type="presParOf" srcId="{67738465-D33F-4E48-B1C6-C3F24A3CE700}" destId="{44CE1310-EAFC-4D09-9A61-41B6528222F6}" srcOrd="1" destOrd="0" presId="urn:microsoft.com/office/officeart/2005/8/layout/vProcess5"/>
    <dgm:cxn modelId="{69F854F2-AFD5-4BC9-BE76-56909332518A}" type="presParOf" srcId="{67738465-D33F-4E48-B1C6-C3F24A3CE700}" destId="{806A209C-1A8E-4D38-9145-1818545B3912}" srcOrd="2" destOrd="0" presId="urn:microsoft.com/office/officeart/2005/8/layout/vProcess5"/>
    <dgm:cxn modelId="{75C6ABC9-32A1-4B81-B575-14328C0ADFDD}" type="presParOf" srcId="{67738465-D33F-4E48-B1C6-C3F24A3CE700}" destId="{FD5D3ED5-1D65-488E-BF98-9E85590EC884}" srcOrd="3" destOrd="0" presId="urn:microsoft.com/office/officeart/2005/8/layout/vProcess5"/>
    <dgm:cxn modelId="{741E7C3F-EC87-4D49-A857-EA7816CA0A05}" type="presParOf" srcId="{67738465-D33F-4E48-B1C6-C3F24A3CE700}" destId="{03906C61-8FCA-44FA-B2AC-A3B6A3B4A139}" srcOrd="4" destOrd="0" presId="urn:microsoft.com/office/officeart/2005/8/layout/vProcess5"/>
    <dgm:cxn modelId="{7969044F-6709-4177-81D2-F9549F80D302}" type="presParOf" srcId="{67738465-D33F-4E48-B1C6-C3F24A3CE700}" destId="{FEA69F61-79AB-40EE-8EAA-77AC613AB12E}" srcOrd="5" destOrd="0" presId="urn:microsoft.com/office/officeart/2005/8/layout/vProcess5"/>
    <dgm:cxn modelId="{3DD29DE2-D634-444E-AEFF-3AC0ADBDB623}" type="presParOf" srcId="{67738465-D33F-4E48-B1C6-C3F24A3CE700}" destId="{35D12D5B-D129-4AFF-B3E2-814C527DBE01}" srcOrd="6" destOrd="0" presId="urn:microsoft.com/office/officeart/2005/8/layout/vProcess5"/>
    <dgm:cxn modelId="{BE2F446B-13E7-45E3-AECB-CE9DB88BA7C3}" type="presParOf" srcId="{67738465-D33F-4E48-B1C6-C3F24A3CE700}" destId="{1577D330-5F71-4B18-B7FC-DA054B331835}" srcOrd="7" destOrd="0" presId="urn:microsoft.com/office/officeart/2005/8/layout/vProcess5"/>
    <dgm:cxn modelId="{1B1AE62D-0E92-465E-8A73-97F6E660EA0E}" type="presParOf" srcId="{67738465-D33F-4E48-B1C6-C3F24A3CE700}" destId="{B83324F5-C26C-4268-AC50-240568705790}" srcOrd="8" destOrd="0" presId="urn:microsoft.com/office/officeart/2005/8/layout/vProcess5"/>
    <dgm:cxn modelId="{AAA824CB-4CFF-4FB6-9795-3019A4629C14}" type="presParOf" srcId="{67738465-D33F-4E48-B1C6-C3F24A3CE700}" destId="{9228E621-2F1B-45F1-B9C0-71ECF462FD5A}" srcOrd="9" destOrd="0" presId="urn:microsoft.com/office/officeart/2005/8/layout/vProcess5"/>
    <dgm:cxn modelId="{30088C7F-B119-4A12-B540-BA9779426E9B}" type="presParOf" srcId="{67738465-D33F-4E48-B1C6-C3F24A3CE700}" destId="{DB5611EB-9C8D-48E8-8234-F5D60AC2D142}" srcOrd="10" destOrd="0" presId="urn:microsoft.com/office/officeart/2005/8/layout/vProcess5"/>
    <dgm:cxn modelId="{1CB1B709-DC6C-410B-BD03-8CC02BAB8243}" type="presParOf" srcId="{67738465-D33F-4E48-B1C6-C3F24A3CE700}" destId="{BD07E60E-EEA5-4D34-8B61-AF7D06857245}" srcOrd="11" destOrd="0" presId="urn:microsoft.com/office/officeart/2005/8/layout/vProcess5"/>
    <dgm:cxn modelId="{020BC732-CDD0-435B-86B1-4200AF76EC80}" type="presParOf" srcId="{67738465-D33F-4E48-B1C6-C3F24A3CE700}" destId="{18F3B78D-53CF-419D-A75E-F8580458B936}" srcOrd="12" destOrd="0" presId="urn:microsoft.com/office/officeart/2005/8/layout/vProcess5"/>
    <dgm:cxn modelId="{5D04A554-A8FA-470F-96C9-F653F5E199DD}" type="presParOf" srcId="{67738465-D33F-4E48-B1C6-C3F24A3CE700}" destId="{D484C28A-1223-44DB-A5EE-32071F5BA40E}" srcOrd="13" destOrd="0" presId="urn:microsoft.com/office/officeart/2005/8/layout/vProcess5"/>
    <dgm:cxn modelId="{CBEAEDAF-0F7B-4458-B550-BFED29559D98}" type="presParOf" srcId="{67738465-D33F-4E48-B1C6-C3F24A3CE700}" destId="{DFD3A998-DADA-4BF6-B28A-11951B4E4C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E1310-EAFC-4D09-9A61-41B6528222F6}">
      <dsp:nvSpPr>
        <dsp:cNvPr id="0" name=""/>
        <dsp:cNvSpPr/>
      </dsp:nvSpPr>
      <dsp:spPr>
        <a:xfrm>
          <a:off x="0" y="0"/>
          <a:ext cx="5808726" cy="76123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2"/>
              </a:solidFill>
              <a:latin typeface="Footlight MT Light" pitchFamily="18" charset="0"/>
            </a:rPr>
            <a:t>Facilitator gives out book &amp; Read Swap Share (RSS) activity sheet</a:t>
          </a:r>
          <a:endParaRPr lang="en-GB" sz="2400" kern="1200" dirty="0">
            <a:solidFill>
              <a:schemeClr val="tx2"/>
            </a:solidFill>
            <a:latin typeface="Footlight MT Light" pitchFamily="18" charset="0"/>
          </a:endParaRPr>
        </a:p>
      </dsp:txBody>
      <dsp:txXfrm>
        <a:off x="22296" y="22296"/>
        <a:ext cx="4898225" cy="716646"/>
      </dsp:txXfrm>
    </dsp:sp>
    <dsp:sp modelId="{806A209C-1A8E-4D38-9145-1818545B3912}">
      <dsp:nvSpPr>
        <dsp:cNvPr id="0" name=""/>
        <dsp:cNvSpPr/>
      </dsp:nvSpPr>
      <dsp:spPr>
        <a:xfrm>
          <a:off x="433768" y="866965"/>
          <a:ext cx="5808726" cy="76123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2"/>
              </a:solidFill>
              <a:latin typeface="Footlight MT Light" pitchFamily="18" charset="0"/>
            </a:rPr>
            <a:t>Students read the book</a:t>
          </a:r>
          <a:endParaRPr lang="en-GB" sz="2400" kern="1200" dirty="0">
            <a:solidFill>
              <a:schemeClr val="tx2"/>
            </a:solidFill>
            <a:latin typeface="Footlight MT Light" pitchFamily="18" charset="0"/>
          </a:endParaRPr>
        </a:p>
      </dsp:txBody>
      <dsp:txXfrm>
        <a:off x="456064" y="889261"/>
        <a:ext cx="4835560" cy="716645"/>
      </dsp:txXfrm>
    </dsp:sp>
    <dsp:sp modelId="{FD5D3ED5-1D65-488E-BF98-9E85590EC884}">
      <dsp:nvSpPr>
        <dsp:cNvPr id="0" name=""/>
        <dsp:cNvSpPr/>
      </dsp:nvSpPr>
      <dsp:spPr>
        <a:xfrm>
          <a:off x="867536" y="1733930"/>
          <a:ext cx="5808726" cy="76123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2"/>
              </a:solidFill>
              <a:latin typeface="Footlight MT Light" pitchFamily="18" charset="0"/>
            </a:rPr>
            <a:t>Swap book with partner to read</a:t>
          </a:r>
          <a:endParaRPr lang="en-GB" sz="2400" kern="1200" dirty="0">
            <a:solidFill>
              <a:schemeClr val="tx2"/>
            </a:solidFill>
            <a:latin typeface="Footlight MT Light" pitchFamily="18" charset="0"/>
          </a:endParaRPr>
        </a:p>
      </dsp:txBody>
      <dsp:txXfrm>
        <a:off x="889832" y="1756226"/>
        <a:ext cx="4835560" cy="716645"/>
      </dsp:txXfrm>
    </dsp:sp>
    <dsp:sp modelId="{03906C61-8FCA-44FA-B2AC-A3B6A3B4A139}">
      <dsp:nvSpPr>
        <dsp:cNvPr id="0" name=""/>
        <dsp:cNvSpPr/>
      </dsp:nvSpPr>
      <dsp:spPr>
        <a:xfrm>
          <a:off x="1301305" y="2600896"/>
          <a:ext cx="5808726" cy="76123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2"/>
              </a:solidFill>
              <a:latin typeface="Footlight MT Light" pitchFamily="18" charset="0"/>
            </a:rPr>
            <a:t>Do the RSS activity sheet based on 1 of the 2 books students have read</a:t>
          </a:r>
          <a:endParaRPr lang="en-GB" sz="2400" kern="1200" dirty="0">
            <a:solidFill>
              <a:schemeClr val="tx2"/>
            </a:solidFill>
            <a:latin typeface="Footlight MT Light" pitchFamily="18" charset="0"/>
          </a:endParaRPr>
        </a:p>
      </dsp:txBody>
      <dsp:txXfrm>
        <a:off x="1323601" y="2623192"/>
        <a:ext cx="4835560" cy="716645"/>
      </dsp:txXfrm>
    </dsp:sp>
    <dsp:sp modelId="{FEA69F61-79AB-40EE-8EAA-77AC613AB12E}">
      <dsp:nvSpPr>
        <dsp:cNvPr id="0" name=""/>
        <dsp:cNvSpPr/>
      </dsp:nvSpPr>
      <dsp:spPr>
        <a:xfrm>
          <a:off x="1735073" y="3467861"/>
          <a:ext cx="5808726" cy="76123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2"/>
              </a:solidFill>
              <a:latin typeface="Footlight MT Light" pitchFamily="18" charset="0"/>
            </a:rPr>
            <a:t>Share!</a:t>
          </a:r>
          <a:endParaRPr lang="en-GB" sz="2400" kern="1200" dirty="0">
            <a:solidFill>
              <a:schemeClr val="tx2"/>
            </a:solidFill>
            <a:latin typeface="Footlight MT Light" pitchFamily="18" charset="0"/>
          </a:endParaRPr>
        </a:p>
      </dsp:txBody>
      <dsp:txXfrm>
        <a:off x="1757369" y="3490157"/>
        <a:ext cx="4835560" cy="716645"/>
      </dsp:txXfrm>
    </dsp:sp>
    <dsp:sp modelId="{35D12D5B-D129-4AFF-B3E2-814C527DBE01}">
      <dsp:nvSpPr>
        <dsp:cNvPr id="0" name=""/>
        <dsp:cNvSpPr/>
      </dsp:nvSpPr>
      <dsp:spPr>
        <a:xfrm>
          <a:off x="5313921" y="556126"/>
          <a:ext cx="494804" cy="494804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>
            <a:solidFill>
              <a:schemeClr val="tx2"/>
            </a:solidFill>
            <a:latin typeface="Footlight MT Light" pitchFamily="18" charset="0"/>
          </a:endParaRPr>
        </a:p>
      </dsp:txBody>
      <dsp:txXfrm>
        <a:off x="5425252" y="556126"/>
        <a:ext cx="272142" cy="372340"/>
      </dsp:txXfrm>
    </dsp:sp>
    <dsp:sp modelId="{1577D330-5F71-4B18-B7FC-DA054B331835}">
      <dsp:nvSpPr>
        <dsp:cNvPr id="0" name=""/>
        <dsp:cNvSpPr/>
      </dsp:nvSpPr>
      <dsp:spPr>
        <a:xfrm>
          <a:off x="5747689" y="1423092"/>
          <a:ext cx="494804" cy="494804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>
            <a:solidFill>
              <a:schemeClr val="tx2"/>
            </a:solidFill>
            <a:latin typeface="Footlight MT Light" pitchFamily="18" charset="0"/>
          </a:endParaRPr>
        </a:p>
      </dsp:txBody>
      <dsp:txXfrm>
        <a:off x="5859020" y="1423092"/>
        <a:ext cx="272142" cy="372340"/>
      </dsp:txXfrm>
    </dsp:sp>
    <dsp:sp modelId="{B83324F5-C26C-4268-AC50-240568705790}">
      <dsp:nvSpPr>
        <dsp:cNvPr id="0" name=""/>
        <dsp:cNvSpPr/>
      </dsp:nvSpPr>
      <dsp:spPr>
        <a:xfrm>
          <a:off x="6181458" y="2277370"/>
          <a:ext cx="494804" cy="494804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>
            <a:solidFill>
              <a:schemeClr val="tx2"/>
            </a:solidFill>
            <a:latin typeface="Footlight MT Light" pitchFamily="18" charset="0"/>
          </a:endParaRPr>
        </a:p>
      </dsp:txBody>
      <dsp:txXfrm>
        <a:off x="6292789" y="2277370"/>
        <a:ext cx="272142" cy="372340"/>
      </dsp:txXfrm>
    </dsp:sp>
    <dsp:sp modelId="{9228E621-2F1B-45F1-B9C0-71ECF462FD5A}">
      <dsp:nvSpPr>
        <dsp:cNvPr id="0" name=""/>
        <dsp:cNvSpPr/>
      </dsp:nvSpPr>
      <dsp:spPr>
        <a:xfrm>
          <a:off x="6615226" y="3152794"/>
          <a:ext cx="494804" cy="494804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>
            <a:solidFill>
              <a:schemeClr val="tx2"/>
            </a:solidFill>
            <a:latin typeface="Footlight MT Light" pitchFamily="18" charset="0"/>
          </a:endParaRPr>
        </a:p>
      </dsp:txBody>
      <dsp:txXfrm>
        <a:off x="6726557" y="3152794"/>
        <a:ext cx="272142" cy="372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4929D1A-52D8-43CC-9BF4-30131BC0A6DD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31865AA-23AD-4E89-AD0F-3DABF8C50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75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tful-kids.com/blog/wp-content/uploads/2011/10/Dinosaur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Segoe Print" pitchFamily="2" charset="0"/>
              <a:buAutoNum type="arabicPeriod"/>
              <a:defRPr/>
            </a:pPr>
            <a:r>
              <a:rPr lang="en-GB" dirty="0" smtClean="0">
                <a:solidFill>
                  <a:schemeClr val="tx2"/>
                </a:solidFill>
              </a:rPr>
              <a:t>Facilitator to give out book &amp; Read Swap Share (RSS) activity sheet</a:t>
            </a:r>
          </a:p>
          <a:p>
            <a:pPr marL="457200" indent="-457200">
              <a:buFont typeface="Segoe Print" pitchFamily="2" charset="0"/>
              <a:buAutoNum type="arabicPeriod"/>
              <a:defRPr/>
            </a:pPr>
            <a:r>
              <a:rPr lang="en-GB" dirty="0" smtClean="0">
                <a:solidFill>
                  <a:schemeClr val="tx2"/>
                </a:solidFill>
              </a:rPr>
              <a:t>Students read book</a:t>
            </a:r>
          </a:p>
          <a:p>
            <a:pPr marL="457200" indent="-457200">
              <a:buFont typeface="Segoe Print" pitchFamily="2" charset="0"/>
              <a:buAutoNum type="arabicPeriod"/>
              <a:defRPr/>
            </a:pPr>
            <a:r>
              <a:rPr lang="en-GB" dirty="0" smtClean="0">
                <a:solidFill>
                  <a:schemeClr val="tx2"/>
                </a:solidFill>
              </a:rPr>
              <a:t>Swap book to read</a:t>
            </a:r>
          </a:p>
          <a:p>
            <a:pPr marL="457200" indent="-457200">
              <a:buFont typeface="Segoe Print" pitchFamily="2" charset="0"/>
              <a:buAutoNum type="arabicPeriod"/>
              <a:defRPr/>
            </a:pPr>
            <a:r>
              <a:rPr lang="en-GB" dirty="0" smtClean="0">
                <a:solidFill>
                  <a:schemeClr val="tx2"/>
                </a:solidFill>
              </a:rPr>
              <a:t>Do the RSS activity sheet based on 1 of the 2 books students have read.</a:t>
            </a:r>
          </a:p>
          <a:p>
            <a:pPr marL="457200" indent="-457200">
              <a:buFont typeface="Segoe Print" pitchFamily="2" charset="0"/>
              <a:buAutoNum type="arabicPeriod"/>
              <a:defRPr/>
            </a:pPr>
            <a:r>
              <a:rPr lang="en-GB" dirty="0" smtClean="0">
                <a:solidFill>
                  <a:schemeClr val="tx2"/>
                </a:solidFill>
              </a:rPr>
              <a:t>Share!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3DC0CE-1838-4E41-A6C3-9C0823197EA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latin typeface="Gill Sans MT" pitchFamily="34" charset="0"/>
              </a:rPr>
              <a:t>Let’s pair up or get in groups!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865AA-23AD-4E89-AD0F-3DABF8C50F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DB7E55-EFC3-4B7B-BB61-DA95F3E1E7E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FBE879-C738-4100-9EDC-0B64A69C963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52C437-8844-41B3-BF31-78A8BD67FA89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Recommended for </a:t>
            </a:r>
            <a:r>
              <a:rPr lang="en-US" dirty="0" err="1" smtClean="0"/>
              <a:t>Pri</a:t>
            </a:r>
            <a:r>
              <a:rPr lang="en-US" dirty="0" smtClean="0"/>
              <a:t> 1 and 2</a:t>
            </a:r>
          </a:p>
          <a:p>
            <a:r>
              <a:rPr lang="en-GB" dirty="0" smtClean="0">
                <a:hlinkClick r:id="rId3"/>
              </a:rPr>
              <a:t>http://artful-kids.com/blog/wp-content/uploads/2011/10/Dinosaur.jpg</a:t>
            </a: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F3863-6060-4D78-A6AA-FDA77117D9A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9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AC1B0-E5C3-41A2-969B-14C655618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9695-3D36-4863-AE68-7D3E37D0D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6088" y="781050"/>
            <a:ext cx="4826000" cy="505460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3504" y="3275958"/>
              <a:ext cx="3828342" cy="1693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4747" y="3299767"/>
              <a:ext cx="3837865" cy="16930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307"/>
                <a:ext cx="15872" cy="3087178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717" y="-651959"/>
                <a:ext cx="12698" cy="303496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984" y="5322663"/>
              <a:ext cx="477750" cy="524830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7623" y="5323193"/>
              <a:ext cx="477749" cy="514248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358" y="5320811"/>
              <a:ext cx="507906" cy="520597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436" y="5320547"/>
              <a:ext cx="471401" cy="535412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697" y="772143"/>
              <a:ext cx="468226" cy="51848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3232" y="786957"/>
              <a:ext cx="468226" cy="48885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3070" y="721352"/>
              <a:ext cx="423785" cy="543877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2328" y="750186"/>
              <a:ext cx="428546" cy="49097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261131-DB91-4A2B-8C7C-7EFF743DBC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5149-879F-48A2-9693-F90FEC8CE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6C73D-430F-49E8-9612-2EE9DBA58D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ABA8-D809-4128-A959-D5DA8CD3A2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4444-3813-407C-A747-81C29EA08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1E51-9DE7-471A-AB38-E2B1B2014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A2F6-C371-4B77-8F3B-C87D24FD5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5A2A-023E-44A4-BF0D-3E40555DC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647B0-1E76-45A5-909E-D774E591F4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21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4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49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B5A26A-650D-4104-8FC3-EEE119E3C5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048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8513" y="1752600"/>
            <a:ext cx="7543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313" y="6019800"/>
            <a:ext cx="104775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Segoe Print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313" y="6019800"/>
            <a:ext cx="44577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Segoe Print" pitchFamily="2" charset="0"/>
              </a:defRPr>
            </a:lvl1pPr>
          </a:lstStyle>
          <a:p>
            <a:pPr>
              <a:defRPr/>
            </a:pPr>
            <a:r>
              <a:rPr lang="en-SG" smtClean="0"/>
              <a:t>All rights reserved, National Library Board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513" y="6019800"/>
            <a:ext cx="5715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Segoe Print" pitchFamily="2" charset="0"/>
              </a:defRPr>
            </a:lvl1pPr>
          </a:lstStyle>
          <a:p>
            <a:pPr>
              <a:defRPr/>
            </a:pPr>
            <a:fld id="{4A454AD5-BA2C-428C-A8B2-204E56B75D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2" r:id="rId2"/>
    <p:sldLayoutId id="2147484110" r:id="rId3"/>
    <p:sldLayoutId id="2147484103" r:id="rId4"/>
    <p:sldLayoutId id="2147484104" r:id="rId5"/>
    <p:sldLayoutId id="2147484105" r:id="rId6"/>
    <p:sldLayoutId id="2147484106" r:id="rId7"/>
    <p:sldLayoutId id="2147484111" r:id="rId8"/>
    <p:sldLayoutId id="2147484112" r:id="rId9"/>
    <p:sldLayoutId id="2147484113" r:id="rId10"/>
    <p:sldLayoutId id="2147484107" r:id="rId11"/>
    <p:sldLayoutId id="2147484114" r:id="rId12"/>
    <p:sldLayoutId id="2147484108" r:id="rId13"/>
    <p:sldLayoutId id="2147484115" r:id="rId14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00338" y="2492896"/>
            <a:ext cx="6119812" cy="893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Gill Sans MT" pitchFamily="34" charset="0"/>
              </a:rPr>
              <a:t>Read, Swap and Share</a:t>
            </a:r>
            <a:endParaRPr lang="en-GB" dirty="0" smtClean="0">
              <a:latin typeface="Gill Sans MT" pitchFamily="34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419872" y="3429521"/>
            <a:ext cx="4464496" cy="1727671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Footlight MT Light" pitchFamily="18" charset="0"/>
            </a:endParaRPr>
          </a:p>
        </p:txBody>
      </p:sp>
      <p:pic>
        <p:nvPicPr>
          <p:cNvPr id="9220" name="Picture 2" descr="C:\Users\nlsgcy\Desktop\Read@School Content\Tea Session\Photos for Tea Session\Read!_Singapore_Read@school_pantone_primar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325" y="476250"/>
            <a:ext cx="22780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372225" y="1844675"/>
            <a:ext cx="1871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i="1">
                <a:latin typeface="Gill Sans MT" pitchFamily="34" charset="0"/>
              </a:rPr>
              <a:t>Presents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4572000" y="2492375"/>
            <a:ext cx="4248150" cy="1219200"/>
          </a:xfrm>
        </p:spPr>
        <p:txBody>
          <a:bodyPr/>
          <a:lstStyle/>
          <a:p>
            <a:r>
              <a:rPr lang="en-US" dirty="0" smtClean="0">
                <a:latin typeface="Footlight MT Light" pitchFamily="18" charset="0"/>
              </a:rPr>
              <a:t>What is the title of the book? </a:t>
            </a:r>
            <a:endParaRPr lang="en-GB" dirty="0" smtClean="0">
              <a:latin typeface="Footlight MT Light" pitchFamily="18" charset="0"/>
            </a:endParaRPr>
          </a:p>
        </p:txBody>
      </p:sp>
      <p:pic>
        <p:nvPicPr>
          <p:cNvPr id="18435" name="Picture 7" descr="anarrowescapeshekinahlin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00808"/>
            <a:ext cx="393065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itle 2"/>
          <p:cNvSpPr txBox="1">
            <a:spLocks/>
          </p:cNvSpPr>
          <p:nvPr/>
        </p:nvSpPr>
        <p:spPr bwMode="auto">
          <a:xfrm>
            <a:off x="395536" y="260350"/>
            <a:ext cx="84960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3600" b="1" dirty="0">
                <a:solidFill>
                  <a:srgbClr val="4D290B"/>
                </a:solidFill>
                <a:latin typeface="Gill Sans MT" pitchFamily="34" charset="0"/>
              </a:rPr>
              <a:t>More examples…</a:t>
            </a:r>
            <a:endParaRPr lang="en-GB" sz="3600" b="1" dirty="0">
              <a:solidFill>
                <a:srgbClr val="4D290B"/>
              </a:solidFill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9" y="4038163"/>
            <a:ext cx="3816423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2"/>
                </a:solidFill>
                <a:latin typeface="Footlight MT Light" pitchFamily="18" charset="0"/>
              </a:rPr>
              <a:t>Book title words are usually bigger than author’s name!</a:t>
            </a:r>
          </a:p>
        </p:txBody>
      </p:sp>
      <p:sp>
        <p:nvSpPr>
          <p:cNvPr id="7" name="Donut 6"/>
          <p:cNvSpPr/>
          <p:nvPr/>
        </p:nvSpPr>
        <p:spPr>
          <a:xfrm>
            <a:off x="1043608" y="2060848"/>
            <a:ext cx="3168352" cy="1656184"/>
          </a:xfrm>
          <a:prstGeom prst="donut">
            <a:avLst>
              <a:gd name="adj" fmla="val 6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620688"/>
            <a:ext cx="47845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1484313"/>
            <a:ext cx="35258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le 2"/>
          <p:cNvSpPr>
            <a:spLocks noGrp="1"/>
          </p:cNvSpPr>
          <p:nvPr>
            <p:ph type="title"/>
          </p:nvPr>
        </p:nvSpPr>
        <p:spPr>
          <a:xfrm>
            <a:off x="5003800" y="115888"/>
            <a:ext cx="3960813" cy="1408112"/>
          </a:xfrm>
        </p:spPr>
        <p:txBody>
          <a:bodyPr/>
          <a:lstStyle/>
          <a:p>
            <a:r>
              <a:rPr lang="en-US" sz="3200" smtClean="0"/>
              <a:t>Who is the author of the book? </a:t>
            </a:r>
            <a:endParaRPr lang="en-GB" sz="3200" smtClean="0"/>
          </a:p>
        </p:txBody>
      </p:sp>
      <p:cxnSp>
        <p:nvCxnSpPr>
          <p:cNvPr id="7" name="Straight Arrow Connector 6"/>
          <p:cNvCxnSpPr>
            <a:stCxn id="9" idx="2"/>
            <a:endCxn id="12" idx="3"/>
          </p:cNvCxnSpPr>
          <p:nvPr/>
        </p:nvCxnSpPr>
        <p:spPr>
          <a:xfrm flipH="1" flipV="1">
            <a:off x="4355976" y="3012133"/>
            <a:ext cx="1440160" cy="20084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750" y="2781300"/>
            <a:ext cx="3816226" cy="46166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ootlight MT Light" pitchFamily="18" charset="0"/>
              </a:rPr>
              <a:t>Mercer Mayer</a:t>
            </a:r>
            <a:endParaRPr lang="en-GB" sz="2400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5796136" y="2924944"/>
            <a:ext cx="1944216" cy="576064"/>
          </a:xfrm>
          <a:prstGeom prst="donut">
            <a:avLst>
              <a:gd name="adj" fmla="val 101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anarrowescapeshekinahlin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00808"/>
            <a:ext cx="393065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itle 2"/>
          <p:cNvSpPr txBox="1">
            <a:spLocks/>
          </p:cNvSpPr>
          <p:nvPr/>
        </p:nvSpPr>
        <p:spPr bwMode="auto">
          <a:xfrm>
            <a:off x="4427984" y="1700808"/>
            <a:ext cx="4464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3600" dirty="0">
                <a:solidFill>
                  <a:srgbClr val="4D290B"/>
                </a:solidFill>
                <a:latin typeface="Footlight MT Light" pitchFamily="18" charset="0"/>
              </a:rPr>
              <a:t>Who is the author of the book? </a:t>
            </a:r>
            <a:endParaRPr lang="en-GB" sz="3600" dirty="0">
              <a:solidFill>
                <a:srgbClr val="4D290B"/>
              </a:solidFill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3068960"/>
            <a:ext cx="1655762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2"/>
                </a:solidFill>
                <a:latin typeface="Footlight MT Light" pitchFamily="18" charset="0"/>
              </a:rPr>
              <a:t>Tan </a:t>
            </a:r>
            <a:r>
              <a:rPr lang="en-GB" sz="2000" dirty="0" err="1">
                <a:solidFill>
                  <a:schemeClr val="tx2"/>
                </a:solidFill>
                <a:latin typeface="Footlight MT Light" pitchFamily="18" charset="0"/>
              </a:rPr>
              <a:t>Seow</a:t>
            </a:r>
            <a:r>
              <a:rPr lang="en-GB" sz="2000" dirty="0">
                <a:solidFill>
                  <a:schemeClr val="tx2"/>
                </a:solidFill>
                <a:latin typeface="Footlight MT Light" pitchFamily="18" charset="0"/>
              </a:rPr>
              <a:t> Wei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068960"/>
            <a:ext cx="1728192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chemeClr val="tx2"/>
                </a:solidFill>
                <a:latin typeface="Footlight MT Light" pitchFamily="18" charset="0"/>
              </a:rPr>
              <a:t>Shekinah</a:t>
            </a:r>
            <a:r>
              <a:rPr lang="en-GB" sz="2000" dirty="0">
                <a:solidFill>
                  <a:schemeClr val="tx2"/>
                </a:solidFill>
                <a:latin typeface="Footlight MT Light" pitchFamily="18" charset="0"/>
              </a:rPr>
              <a:t> Linn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44208" y="3068960"/>
            <a:ext cx="57606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933056"/>
            <a:ext cx="4248472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Footlight MT Light" pitchFamily="18" charset="0"/>
              </a:rPr>
              <a:t>Answer: </a:t>
            </a:r>
            <a:r>
              <a:rPr lang="en-GB" sz="2400" b="1" dirty="0" err="1">
                <a:solidFill>
                  <a:schemeClr val="tx2"/>
                </a:solidFill>
                <a:latin typeface="Footlight MT Light" pitchFamily="18" charset="0"/>
              </a:rPr>
              <a:t>Shekinah</a:t>
            </a:r>
            <a:r>
              <a:rPr lang="en-GB" sz="2400" b="1" dirty="0">
                <a:solidFill>
                  <a:schemeClr val="tx2"/>
                </a:solidFill>
                <a:latin typeface="Footlight MT Light" pitchFamily="18" charset="0"/>
              </a:rPr>
              <a:t> Linn</a:t>
            </a:r>
          </a:p>
          <a:p>
            <a:pPr>
              <a:defRPr/>
            </a:pPr>
            <a:endParaRPr lang="en-GB" sz="2400" dirty="0" smtClean="0">
              <a:solidFill>
                <a:schemeClr val="tx2"/>
              </a:solidFill>
              <a:latin typeface="Footlight MT Light" pitchFamily="18" charset="0"/>
            </a:endParaRPr>
          </a:p>
          <a:p>
            <a:pPr>
              <a:defRPr/>
            </a:pPr>
            <a:r>
              <a:rPr lang="en-GB" sz="2400" dirty="0" smtClean="0">
                <a:solidFill>
                  <a:schemeClr val="tx2"/>
                </a:solidFill>
                <a:latin typeface="Footlight MT Light" pitchFamily="18" charset="0"/>
              </a:rPr>
              <a:t>“Illustrated </a:t>
            </a:r>
            <a:r>
              <a:rPr lang="en-GB" sz="2400" dirty="0">
                <a:solidFill>
                  <a:schemeClr val="tx2"/>
                </a:solidFill>
                <a:latin typeface="Footlight MT Light" pitchFamily="18" charset="0"/>
              </a:rPr>
              <a:t>by”</a:t>
            </a:r>
            <a:r>
              <a:rPr lang="en-GB" sz="2400" dirty="0" smtClean="0">
                <a:solidFill>
                  <a:schemeClr val="tx2"/>
                </a:solidFill>
                <a:latin typeface="Footlight MT Light" pitchFamily="18" charset="0"/>
              </a:rPr>
              <a:t> means </a:t>
            </a:r>
          </a:p>
          <a:p>
            <a:pPr>
              <a:defRPr/>
            </a:pPr>
            <a:r>
              <a:rPr lang="en-GB" sz="2400" dirty="0" smtClean="0">
                <a:solidFill>
                  <a:schemeClr val="tx2"/>
                </a:solidFill>
                <a:latin typeface="Footlight MT Light" pitchFamily="18" charset="0"/>
              </a:rPr>
              <a:t>Tan </a:t>
            </a:r>
            <a:r>
              <a:rPr lang="en-GB" sz="2400" dirty="0" err="1" smtClean="0">
                <a:solidFill>
                  <a:schemeClr val="tx2"/>
                </a:solidFill>
                <a:latin typeface="Footlight MT Light" pitchFamily="18" charset="0"/>
              </a:rPr>
              <a:t>Seow</a:t>
            </a:r>
            <a:r>
              <a:rPr lang="en-GB" sz="2400" dirty="0" smtClean="0">
                <a:solidFill>
                  <a:schemeClr val="tx2"/>
                </a:solidFill>
                <a:latin typeface="Footlight MT Light" pitchFamily="18" charset="0"/>
              </a:rPr>
              <a:t> Wei drew the pictures in the book</a:t>
            </a:r>
            <a:endParaRPr lang="en-GB" sz="2400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395536" y="260350"/>
            <a:ext cx="849605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3600" b="1" dirty="0">
                <a:solidFill>
                  <a:srgbClr val="4D290B"/>
                </a:solidFill>
                <a:latin typeface="Gill Sans MT" pitchFamily="34" charset="0"/>
              </a:rPr>
              <a:t>More examples…</a:t>
            </a:r>
            <a:endParaRPr lang="en-GB" sz="3600" b="1" dirty="0">
              <a:solidFill>
                <a:srgbClr val="4D290B"/>
              </a:solidFill>
              <a:latin typeface="Gill Sans MT" pitchFamily="34" charset="0"/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547664" y="5661248"/>
            <a:ext cx="1728192" cy="792088"/>
          </a:xfrm>
          <a:prstGeom prst="donut">
            <a:avLst>
              <a:gd name="adj" fmla="val 82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anarrowescapeshekinahlin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12775"/>
            <a:ext cx="3751166" cy="45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2"/>
          <p:cNvSpPr txBox="1">
            <a:spLocks/>
          </p:cNvSpPr>
          <p:nvPr/>
        </p:nvSpPr>
        <p:spPr bwMode="auto">
          <a:xfrm>
            <a:off x="755650" y="260350"/>
            <a:ext cx="7993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3200" b="1" dirty="0">
                <a:solidFill>
                  <a:srgbClr val="4D290B"/>
                </a:solidFill>
                <a:latin typeface="Gill Sans MT" pitchFamily="34" charset="0"/>
              </a:rPr>
              <a:t>Where is the call number? </a:t>
            </a:r>
            <a:endParaRPr lang="en-GB" sz="3200" b="1" dirty="0">
              <a:solidFill>
                <a:srgbClr val="4D290B"/>
              </a:solidFill>
              <a:latin typeface="Gill Sans M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5536" y="5157192"/>
            <a:ext cx="1008261" cy="6477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1509" name="Picture 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196752"/>
            <a:ext cx="35258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788024" y="5229200"/>
            <a:ext cx="937195" cy="5762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 rot="20670829">
            <a:off x="189785" y="409178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20670829">
            <a:off x="4633734" y="4062363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404664"/>
            <a:ext cx="47845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5003800" y="188913"/>
            <a:ext cx="3744913" cy="1219200"/>
          </a:xfrm>
        </p:spPr>
        <p:txBody>
          <a:bodyPr/>
          <a:lstStyle/>
          <a:p>
            <a:pPr algn="ctr"/>
            <a:r>
              <a:rPr lang="en-US" sz="3200" dirty="0" smtClean="0">
                <a:latin typeface="Gill Sans MT" pitchFamily="34" charset="0"/>
              </a:rPr>
              <a:t>What is the call number? </a:t>
            </a:r>
            <a:endParaRPr lang="en-GB" sz="3200" dirty="0" smtClean="0">
              <a:latin typeface="Gill Sans MT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03848" y="3501008"/>
            <a:ext cx="2880322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552" y="4437112"/>
            <a:ext cx="3816424" cy="46166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ootlight MT Light" pitchFamily="18" charset="0"/>
              </a:rPr>
              <a:t>JP KET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 rot="20632266">
            <a:off x="4683125" y="1524000"/>
            <a:ext cx="1411288" cy="4794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2"/>
                </a:solidFill>
                <a:latin typeface="Footlight MT Light" pitchFamily="18" charset="0"/>
              </a:rPr>
              <a:t>Old label</a:t>
            </a:r>
            <a:endParaRPr lang="en-GB" sz="2400" b="1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grpSp>
        <p:nvGrpSpPr>
          <p:cNvPr id="22535" name="Group 22"/>
          <p:cNvGrpSpPr>
            <a:grpSpLocks/>
          </p:cNvGrpSpPr>
          <p:nvPr/>
        </p:nvGrpSpPr>
        <p:grpSpPr bwMode="auto">
          <a:xfrm>
            <a:off x="5435600" y="4071962"/>
            <a:ext cx="2257425" cy="2165350"/>
            <a:chOff x="5436096" y="3933056"/>
            <a:chExt cx="2256482" cy="2166223"/>
          </a:xfrm>
        </p:grpSpPr>
        <p:pic>
          <p:nvPicPr>
            <p:cNvPr id="22540" name="Picture 15" descr="404ACAB2-93A4-4A47-977E-6EDCC8A9E805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436096" y="3933056"/>
              <a:ext cx="2256482" cy="216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TextBox 21"/>
            <p:cNvSpPr txBox="1">
              <a:spLocks noChangeArrowheads="1"/>
            </p:cNvSpPr>
            <p:nvPr/>
          </p:nvSpPr>
          <p:spPr bwMode="auto">
            <a:xfrm>
              <a:off x="6156176" y="5805264"/>
              <a:ext cx="136815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 dirty="0">
                  <a:solidFill>
                    <a:schemeClr val="tx2"/>
                  </a:solidFill>
                </a:rPr>
                <a:t>J P 398.2 MAC – [FOL]</a:t>
              </a:r>
              <a:endParaRPr lang="en-GB" sz="8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6084168" y="5877272"/>
            <a:ext cx="1512888" cy="3603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 bwMode="auto">
          <a:xfrm rot="20359080">
            <a:off x="5040313" y="3964012"/>
            <a:ext cx="1519237" cy="479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2"/>
                </a:solidFill>
                <a:latin typeface="Footlight MT Light" pitchFamily="18" charset="0"/>
              </a:rPr>
              <a:t>New label</a:t>
            </a:r>
            <a:endParaRPr lang="en-GB" sz="2400" b="1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pic>
        <p:nvPicPr>
          <p:cNvPr id="22538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625" y="1989138"/>
            <a:ext cx="27352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940425" y="3284538"/>
            <a:ext cx="863600" cy="2889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00"/>
              </a:solidFill>
              <a:cs typeface="Arial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23" idx="3"/>
          </p:cNvCxnSpPr>
          <p:nvPr/>
        </p:nvCxnSpPr>
        <p:spPr>
          <a:xfrm flipH="1" flipV="1">
            <a:off x="4355976" y="5316017"/>
            <a:ext cx="1728192" cy="7414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9552" y="5085184"/>
            <a:ext cx="3816424" cy="46166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SG" sz="2400" dirty="0" smtClean="0">
                <a:solidFill>
                  <a:schemeClr val="tx2"/>
                </a:solidFill>
                <a:latin typeface="Footlight MT Light" pitchFamily="18" charset="0"/>
              </a:rPr>
              <a:t>J P 398.2 MAC – [FOL]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5" grpId="0" animBg="1"/>
      <p:bldP spid="5" grpId="1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543800" cy="747713"/>
          </a:xfrm>
        </p:spPr>
        <p:txBody>
          <a:bodyPr/>
          <a:lstStyle/>
          <a:p>
            <a:r>
              <a:rPr lang="en-US" b="1" dirty="0" smtClean="0">
                <a:latin typeface="Gill Sans MT" pitchFamily="34" charset="0"/>
              </a:rPr>
              <a:t>Tell us more…</a:t>
            </a:r>
            <a:endParaRPr lang="en-GB" b="1" dirty="0" smtClean="0">
              <a:latin typeface="Gill Sans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52736"/>
            <a:ext cx="9144000" cy="502327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838" y="2555180"/>
            <a:ext cx="6552530" cy="5857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Footlight MT Light" pitchFamily="18" charset="0"/>
              </a:rPr>
              <a:t>Animals playing games in a school.</a:t>
            </a:r>
            <a:endParaRPr lang="en-GB" sz="3200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2"/>
          <p:cNvSpPr txBox="1">
            <a:spLocks/>
          </p:cNvSpPr>
          <p:nvPr/>
        </p:nvSpPr>
        <p:spPr bwMode="auto">
          <a:xfrm>
            <a:off x="611560" y="260648"/>
            <a:ext cx="7543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90000"/>
              </a:lnSpc>
            </a:pPr>
            <a:r>
              <a:rPr lang="en-US" sz="3600" b="1" dirty="0">
                <a:solidFill>
                  <a:srgbClr val="4D290B"/>
                </a:solidFill>
                <a:latin typeface="Gill Sans MT" pitchFamily="34" charset="0"/>
                <a:ea typeface="+mj-ea"/>
                <a:cs typeface="+mj-cs"/>
              </a:rPr>
              <a:t>Tell us more…</a:t>
            </a:r>
            <a:endParaRPr lang="en-GB" sz="3600" dirty="0">
              <a:solidFill>
                <a:srgbClr val="4D290B"/>
              </a:solidFill>
              <a:latin typeface="Segoe Print" pitchFamily="2" charset="0"/>
            </a:endParaRPr>
          </a:p>
        </p:txBody>
      </p:sp>
      <p:pic>
        <p:nvPicPr>
          <p:cNvPr id="3" name="Picture 2" descr="C:\Users\nlslmkh\Desktop\Si Hwee\Screenshot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980728"/>
            <a:ext cx="7911923" cy="565288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43608" y="5518299"/>
            <a:ext cx="3816424" cy="935037"/>
            <a:chOff x="753058" y="5229200"/>
            <a:chExt cx="3873677" cy="792088"/>
          </a:xfrm>
        </p:grpSpPr>
        <p:sp>
          <p:nvSpPr>
            <p:cNvPr id="8" name="5-Point Star 7"/>
            <p:cNvSpPr/>
            <p:nvPr/>
          </p:nvSpPr>
          <p:spPr>
            <a:xfrm>
              <a:off x="2698570" y="5229200"/>
              <a:ext cx="937111" cy="79208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1707441" y="5229200"/>
              <a:ext cx="933875" cy="79208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753058" y="5229200"/>
              <a:ext cx="937111" cy="79208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689623" y="5229200"/>
              <a:ext cx="937112" cy="79208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67744" y="1628800"/>
            <a:ext cx="4464496" cy="15696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Footlight MT Light" pitchFamily="18" charset="0"/>
              </a:rPr>
              <a:t>Dinosaur</a:t>
            </a:r>
            <a:r>
              <a:rPr lang="en-GB" sz="3200" dirty="0" smtClean="0">
                <a:solidFill>
                  <a:schemeClr val="tx2"/>
                </a:solidFill>
                <a:latin typeface="Footlight MT Light" pitchFamily="18" charset="0"/>
              </a:rPr>
              <a:t>.</a:t>
            </a:r>
          </a:p>
          <a:p>
            <a:r>
              <a:rPr lang="en-GB" sz="3200" dirty="0" smtClean="0">
                <a:solidFill>
                  <a:schemeClr val="tx2"/>
                </a:solidFill>
                <a:latin typeface="Footlight MT Light" pitchFamily="18" charset="0"/>
              </a:rPr>
              <a:t>Because it can run very fast, and it roars! </a:t>
            </a:r>
            <a:endParaRPr lang="en-GB" sz="3200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1592" y="6642556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798513" y="188640"/>
            <a:ext cx="7543800" cy="676275"/>
          </a:xfrm>
        </p:spPr>
        <p:txBody>
          <a:bodyPr/>
          <a:lstStyle/>
          <a:p>
            <a:r>
              <a:rPr lang="en-US" b="1" dirty="0" smtClean="0">
                <a:latin typeface="Gill Sans MT" pitchFamily="34" charset="0"/>
              </a:rPr>
              <a:t>You can also draw…</a:t>
            </a:r>
            <a:endParaRPr lang="en-GB" b="1" dirty="0" smtClean="0">
              <a:latin typeface="Gill Sans MT" pitchFamily="34" charset="0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88" y="981075"/>
            <a:ext cx="7561262" cy="5688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7" name="Picture 7" descr="http://artful-kids.com/blog/wp-content/uploads/2011/10/Dinosau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31870" y="1844824"/>
            <a:ext cx="5060800" cy="47525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4288" y="1268760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65826" y="1700808"/>
            <a:ext cx="80657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71592" y="6642556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3203848" y="1988840"/>
            <a:ext cx="5143500" cy="804664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Sharing Time</a:t>
            </a:r>
            <a:endParaRPr lang="en-GB" dirty="0" smtClean="0">
              <a:latin typeface="Gill Sans MT" pitchFamily="34" charset="0"/>
            </a:endParaRPr>
          </a:p>
        </p:txBody>
      </p:sp>
      <p:sp>
        <p:nvSpPr>
          <p:cNvPr id="26627" name="Text Placeholder 4"/>
          <p:cNvSpPr>
            <a:spLocks noGrp="1"/>
          </p:cNvSpPr>
          <p:nvPr>
            <p:ph type="body" idx="1"/>
          </p:nvPr>
        </p:nvSpPr>
        <p:spPr>
          <a:xfrm>
            <a:off x="3203848" y="2924944"/>
            <a:ext cx="5143500" cy="914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Footlight MT Light" pitchFamily="18" charset="0"/>
              </a:rPr>
              <a:t>In your pairs or groups, share what you have read and written!</a:t>
            </a:r>
            <a:endParaRPr lang="en-GB" dirty="0" smtClean="0">
              <a:latin typeface="Footlight MT Ligh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099138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I thought the book was fantastic!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077072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I loved it! What’s your favourite part?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5122" name="Picture 2" descr="C:\Users\nlscm\Desktop\baby-girl-1443462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96" y="3858462"/>
            <a:ext cx="1152128" cy="16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lscm\Desktop\boy-1443460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3" y="3779532"/>
            <a:ext cx="1556717" cy="17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83768" y="2060848"/>
            <a:ext cx="4968552" cy="1740768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Gill Sans MT" pitchFamily="34" charset="0"/>
              </a:rPr>
              <a:t>Pass the </a:t>
            </a:r>
            <a:r>
              <a:rPr lang="en-US" sz="4400" b="1" dirty="0" smtClean="0">
                <a:latin typeface="Gill Sans MT" pitchFamily="34" charset="0"/>
              </a:rPr>
              <a:t>books</a:t>
            </a:r>
            <a:r>
              <a:rPr lang="en-US" sz="4400" dirty="0" smtClean="0">
                <a:latin typeface="Gill Sans MT" pitchFamily="34" charset="0"/>
              </a:rPr>
              <a:t> back to the Facilitator</a:t>
            </a:r>
            <a:endParaRPr lang="en-GB" sz="4400" dirty="0" smtClean="0">
              <a:latin typeface="Gill Sans MT" pitchFamily="34" charset="0"/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body" idx="1"/>
          </p:nvPr>
        </p:nvSpPr>
        <p:spPr>
          <a:xfrm>
            <a:off x="2483768" y="3845272"/>
            <a:ext cx="5112568" cy="914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200" dirty="0" smtClean="0">
                <a:latin typeface="Gill Sans MT" pitchFamily="34" charset="0"/>
              </a:rPr>
              <a:t>Keep the Activity Sheet or hand it in to the facilitator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7" name="Picture 2" descr="C:\Users\nlscm\Desktop\14380-illustration-of-a-book-p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96" y="2420888"/>
            <a:ext cx="1409429" cy="14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166100" cy="1219200"/>
          </a:xfrm>
        </p:spPr>
        <p:txBody>
          <a:bodyPr/>
          <a:lstStyle/>
          <a:p>
            <a:r>
              <a:rPr lang="en-GB" b="1" dirty="0" smtClean="0">
                <a:latin typeface="Gill Sans MT" pitchFamily="34" charset="0"/>
              </a:rPr>
              <a:t>Read Swap Share (RSS)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98513" y="1752600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3198813" y="1752600"/>
            <a:ext cx="5143500" cy="1828800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The End!</a:t>
            </a:r>
            <a:endParaRPr lang="en-GB" dirty="0" smtClean="0"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03312"/>
          </a:xfrm>
        </p:spPr>
        <p:txBody>
          <a:bodyPr/>
          <a:lstStyle/>
          <a:p>
            <a:r>
              <a:rPr lang="en-GB" b="1" dirty="0" smtClean="0">
                <a:latin typeface="Gill Sans MT" pitchFamily="34" charset="0"/>
              </a:rPr>
              <a:t>Rules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1412776"/>
            <a:ext cx="4824536" cy="86409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Footlight MT Light" pitchFamily="18" charset="0"/>
              </a:rPr>
              <a:t>Listen to the Facilitator when he or she is talking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568" y="2492896"/>
            <a:ext cx="4824536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Footlight MT Light" pitchFamily="18" charset="0"/>
              </a:rPr>
              <a:t>No snatching or choosing books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3568" y="3573016"/>
            <a:ext cx="4824536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Footlight MT Light" pitchFamily="18" charset="0"/>
              </a:rPr>
              <a:t>Do your work or reading silently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3568" y="4653136"/>
            <a:ext cx="4824536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Footlight MT Light" pitchFamily="18" charset="0"/>
              </a:rPr>
              <a:t>Raise your hand if you have any questions or need an extra book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3568" y="5733256"/>
            <a:ext cx="4824536" cy="864096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Footlight MT Light" pitchFamily="18" charset="0"/>
              </a:rPr>
              <a:t>Whisper during discussion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1592" y="6642556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1026" name="Picture 2" descr="C:\Users\nlscm\Desktop\classroom-1297781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63" y="2545758"/>
            <a:ext cx="1129409" cy="16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lscm\Desktop\classroom-1297782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04" y="1734527"/>
            <a:ext cx="1194032" cy="16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lscm\Desktop\classroom-1297775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58" y="4452326"/>
            <a:ext cx="2096188" cy="17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5856" y="4437112"/>
            <a:ext cx="53351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eaLnBrk="0" hangingPunct="0"/>
            <a:r>
              <a:rPr lang="en-GB" sz="2400" dirty="0">
                <a:solidFill>
                  <a:schemeClr val="tx2"/>
                </a:solidFill>
                <a:latin typeface="Footlight MT Light" pitchFamily="18" charset="0"/>
                <a:cs typeface="+mn-cs"/>
              </a:rPr>
              <a:t>All students are to bring their pencil 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8" y="178376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Gill Sans MT" pitchFamily="34" charset="0"/>
              </a:rPr>
              <a:t>Pair up</a:t>
            </a:r>
            <a:endParaRPr lang="en-GB" sz="3200" dirty="0"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22392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Gill Sans MT" pitchFamily="34" charset="0"/>
              </a:rPr>
              <a:t>OR </a:t>
            </a:r>
            <a:endParaRPr lang="en-GB" sz="3200" dirty="0">
              <a:latin typeface="Gill Sans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71175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Gill Sans MT" pitchFamily="34" charset="0"/>
              </a:rPr>
              <a:t>Get into groups</a:t>
            </a:r>
            <a:endParaRPr lang="en-GB" sz="3200" dirty="0">
              <a:latin typeface="Gill Sans M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2050" name="Picture 2" descr="C:\Users\nlscm\Desktop\classroom-1297775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9" y="2396815"/>
            <a:ext cx="1737010" cy="14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lscm\Desktop\classroom-1297779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14" y="2368540"/>
            <a:ext cx="2020033" cy="150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4624" y="404664"/>
            <a:ext cx="7543800" cy="792088"/>
          </a:xfrm>
        </p:spPr>
        <p:txBody>
          <a:bodyPr/>
          <a:lstStyle/>
          <a:p>
            <a:r>
              <a:rPr lang="en-US" sz="4000" dirty="0" smtClean="0">
                <a:latin typeface="Gill Sans MT" pitchFamily="34" charset="0"/>
              </a:rPr>
              <a:t>You should have:</a:t>
            </a:r>
            <a:endParaRPr lang="en-GB" sz="4000" dirty="0">
              <a:latin typeface="Gill Sans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5696" y="3527430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lvl="0" indent="-346075" eaLnBrk="0" hangingPunct="0">
              <a:spcBef>
                <a:spcPts val="1800"/>
              </a:spcBef>
            </a:pPr>
            <a:r>
              <a:rPr lang="en-US" sz="2800" dirty="0">
                <a:solidFill>
                  <a:srgbClr val="9A5315"/>
                </a:solidFill>
                <a:latin typeface="Footlight MT Light" pitchFamily="18" charset="0"/>
                <a:cs typeface="+mn-cs"/>
              </a:rPr>
              <a:t>A book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28917" y="3358153"/>
            <a:ext cx="2934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 eaLnBrk="0" hangingPunct="0">
              <a:spcBef>
                <a:spcPts val="1800"/>
              </a:spcBef>
            </a:pPr>
            <a:r>
              <a:rPr lang="en-US" sz="2800" dirty="0" smtClean="0">
                <a:solidFill>
                  <a:srgbClr val="9A5315"/>
                </a:solidFill>
                <a:latin typeface="Footlight MT Light" pitchFamily="18" charset="0"/>
                <a:cs typeface="+mn-cs"/>
              </a:rPr>
              <a:t>An </a:t>
            </a:r>
            <a:r>
              <a:rPr lang="en-US" sz="2800" dirty="0">
                <a:solidFill>
                  <a:srgbClr val="9A5315"/>
                </a:solidFill>
                <a:latin typeface="Footlight MT Light" pitchFamily="18" charset="0"/>
                <a:cs typeface="+mn-cs"/>
              </a:rPr>
              <a:t>activity </a:t>
            </a:r>
            <a:r>
              <a:rPr lang="en-US" sz="2800" dirty="0" smtClean="0">
                <a:solidFill>
                  <a:srgbClr val="9A5315"/>
                </a:solidFill>
                <a:latin typeface="Footlight MT Light" pitchFamily="18" charset="0"/>
                <a:cs typeface="+mn-cs"/>
              </a:rPr>
              <a:t>sheet &amp; a pen/pencil </a:t>
            </a:r>
            <a:endParaRPr lang="en-US" sz="2800" dirty="0">
              <a:solidFill>
                <a:srgbClr val="9A5315"/>
              </a:solidFill>
              <a:latin typeface="Footlight MT Light" pitchFamily="18" charset="0"/>
              <a:cs typeface="+mn-cs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971600" y="1196752"/>
            <a:ext cx="3096344" cy="3240360"/>
          </a:xfrm>
          <a:prstGeom prst="frame">
            <a:avLst>
              <a:gd name="adj1" fmla="val 257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5148064" y="1196752"/>
            <a:ext cx="3096344" cy="3240360"/>
          </a:xfrm>
          <a:prstGeom prst="frame">
            <a:avLst>
              <a:gd name="adj1" fmla="val 209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3074" name="Picture 2" descr="C:\Users\nlscm\Desktop\14380-illustration-of-a-book-p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2" y="1477278"/>
            <a:ext cx="1910445" cy="19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lscm\Desktop\2000px-Note.svg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27" y="1477278"/>
            <a:ext cx="1862416" cy="18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47864" y="2480320"/>
            <a:ext cx="5143502" cy="1380728"/>
          </a:xfrm>
        </p:spPr>
        <p:txBody>
          <a:bodyPr/>
          <a:lstStyle/>
          <a:p>
            <a:pPr algn="ctr"/>
            <a:r>
              <a:rPr lang="en-US" dirty="0" smtClean="0">
                <a:latin typeface="Gill Sans MT" pitchFamily="34" charset="0"/>
              </a:rPr>
              <a:t>Time for you to read your book!</a:t>
            </a:r>
            <a:endParaRPr lang="en-GB" dirty="0" smtClean="0"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347864" y="1628800"/>
            <a:ext cx="5143502" cy="804664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Swapping Time</a:t>
            </a:r>
            <a:endParaRPr lang="en-GB" dirty="0" smtClean="0">
              <a:latin typeface="Gill Sans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872" y="2492896"/>
            <a:ext cx="48965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hangingPunct="0"/>
            <a:r>
              <a:rPr lang="en-US" sz="2400" dirty="0">
                <a:solidFill>
                  <a:schemeClr val="tx2"/>
                </a:solidFill>
                <a:latin typeface="Footlight MT Light" pitchFamily="18" charset="0"/>
                <a:cs typeface="+mn-cs"/>
              </a:rPr>
              <a:t>Swap your book with your partner and read it. </a:t>
            </a:r>
            <a:endParaRPr lang="en-GB" sz="2400" dirty="0">
              <a:solidFill>
                <a:schemeClr val="tx2"/>
              </a:solidFill>
              <a:latin typeface="Footlight MT Light" pitchFamily="18" charset="0"/>
              <a:cs typeface="+mn-cs"/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4644008" y="5157192"/>
            <a:ext cx="2304256" cy="936104"/>
          </a:xfrm>
          <a:prstGeom prst="curvedUpArrow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4098" name="Picture 2" descr="C:\Users\nlscm\Desktop\reading-1496139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76" y="3323892"/>
            <a:ext cx="2663788" cy="19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6"/>
          <p:cNvSpPr>
            <a:spLocks noGrp="1"/>
          </p:cNvSpPr>
          <p:nvPr>
            <p:ph type="title"/>
          </p:nvPr>
        </p:nvSpPr>
        <p:spPr>
          <a:xfrm>
            <a:off x="611560" y="692696"/>
            <a:ext cx="7345362" cy="1223962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Write your name, class and date on the activity sheet: </a:t>
            </a:r>
            <a:endParaRPr lang="en-GB" dirty="0" smtClean="0">
              <a:latin typeface="Gill Sans MT" pitchFamily="34" charset="0"/>
            </a:endParaRPr>
          </a:p>
        </p:txBody>
      </p:sp>
      <p:pic>
        <p:nvPicPr>
          <p:cNvPr id="1027" name="Picture 3" descr="C:\Users\nlslmkh\Desktop\Si Hwee\Screenshot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503245"/>
            <a:ext cx="9144000" cy="243792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7704" y="3718670"/>
            <a:ext cx="3600400" cy="58477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Footlight MT Light" pitchFamily="18" charset="0"/>
              </a:rPr>
              <a:t>Mary Lee</a:t>
            </a:r>
            <a:endParaRPr lang="en-GB" sz="3200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7704" y="4375637"/>
            <a:ext cx="1368152" cy="46166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ootlight MT Light" pitchFamily="18" charset="0"/>
              </a:rPr>
              <a:t>1 Hope</a:t>
            </a:r>
            <a:endParaRPr lang="en-GB" sz="2400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1960" y="4375453"/>
            <a:ext cx="1512168" cy="46166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ootlight MT Light" pitchFamily="18" charset="0"/>
              </a:rPr>
              <a:t>9/4/2013</a:t>
            </a:r>
            <a:endParaRPr lang="en-GB" sz="2400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592" y="6525344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08" y="908720"/>
            <a:ext cx="47845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1484313"/>
            <a:ext cx="35258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2"/>
          <p:cNvSpPr>
            <a:spLocks noGrp="1"/>
          </p:cNvSpPr>
          <p:nvPr>
            <p:ph type="title"/>
          </p:nvPr>
        </p:nvSpPr>
        <p:spPr>
          <a:xfrm>
            <a:off x="4787900" y="304800"/>
            <a:ext cx="3960813" cy="1219200"/>
          </a:xfrm>
        </p:spPr>
        <p:txBody>
          <a:bodyPr/>
          <a:lstStyle/>
          <a:p>
            <a:pPr algn="ctr"/>
            <a:r>
              <a:rPr lang="en-US" sz="3200" dirty="0" smtClean="0">
                <a:latin typeface="Gill Sans MT" pitchFamily="34" charset="0"/>
              </a:rPr>
              <a:t>What is the title of the book? </a:t>
            </a:r>
            <a:endParaRPr lang="en-GB" sz="3200" dirty="0" smtClean="0">
              <a:latin typeface="Gill Sans MT" pitchFamily="34" charset="0"/>
            </a:endParaRP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 flipV="1">
            <a:off x="4355976" y="2132856"/>
            <a:ext cx="1008112" cy="6840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552" y="1556792"/>
            <a:ext cx="3888432" cy="46166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Footlight MT Light" pitchFamily="18" charset="0"/>
              </a:rPr>
              <a:t>Going to the Firehouse</a:t>
            </a:r>
            <a:endParaRPr lang="en-GB" sz="2400" dirty="0">
              <a:solidFill>
                <a:schemeClr val="tx2"/>
              </a:solidFill>
              <a:latin typeface="Footlight MT Light" pitchFamily="18" charset="0"/>
            </a:endParaRPr>
          </a:p>
        </p:txBody>
      </p:sp>
      <p:sp>
        <p:nvSpPr>
          <p:cNvPr id="8" name="Donut 7"/>
          <p:cNvSpPr/>
          <p:nvPr/>
        </p:nvSpPr>
        <p:spPr>
          <a:xfrm>
            <a:off x="5364088" y="2132856"/>
            <a:ext cx="2952328" cy="1368152"/>
          </a:xfrm>
          <a:prstGeom prst="donut">
            <a:avLst>
              <a:gd name="adj" fmla="val 66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1592" y="6642556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Levenim MT" pitchFamily="2" charset="-79"/>
                <a:cs typeface="Levenim MT" pitchFamily="2" charset="-79"/>
              </a:rPr>
              <a:t>All rights reserved, National Library Board Singapore </a:t>
            </a:r>
            <a:endParaRPr lang="en-GB" sz="800" dirty="0">
              <a:solidFill>
                <a:schemeClr val="tx2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theme/theme1.xml><?xml version="1.0" encoding="utf-8"?>
<a:theme xmlns:a="http://schemas.openxmlformats.org/drawingml/2006/main" name="Theme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2B9E86BE5D142A4D23AD94342A53F" ma:contentTypeVersion="0" ma:contentTypeDescription="Create a new document." ma:contentTypeScope="" ma:versionID="d3b2949ae6a543cacfe1871d3c2e416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B958A-C2F3-4547-9930-4335047EA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F56D71-9E60-4072-9F47-1D8D9B878586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E999E3F-3E63-410A-B4E0-834CA9AC5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3803</TotalTime>
  <Words>574</Words>
  <Application>Microsoft Office PowerPoint</Application>
  <PresentationFormat>On-screen Show (4:3)</PresentationFormat>
  <Paragraphs>98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Theme1</vt:lpstr>
      <vt:lpstr>Read, Swap and Share</vt:lpstr>
      <vt:lpstr>Read Swap Share (RSS) Process</vt:lpstr>
      <vt:lpstr>Rules</vt:lpstr>
      <vt:lpstr>PowerPoint Presentation</vt:lpstr>
      <vt:lpstr>You should have:</vt:lpstr>
      <vt:lpstr>Time for you to read your book!</vt:lpstr>
      <vt:lpstr>Swapping Time</vt:lpstr>
      <vt:lpstr>Write your name, class and date on the activity sheet: </vt:lpstr>
      <vt:lpstr>What is the title of the book? </vt:lpstr>
      <vt:lpstr>What is the title of the book? </vt:lpstr>
      <vt:lpstr>Who is the author of the book? </vt:lpstr>
      <vt:lpstr>PowerPoint Presentation</vt:lpstr>
      <vt:lpstr>PowerPoint Presentation</vt:lpstr>
      <vt:lpstr>What is the call number? </vt:lpstr>
      <vt:lpstr>Tell us more…</vt:lpstr>
      <vt:lpstr>PowerPoint Presentation</vt:lpstr>
      <vt:lpstr>You can also draw…</vt:lpstr>
      <vt:lpstr>Sharing Time</vt:lpstr>
      <vt:lpstr>Pass the books back to the Facilitator</vt:lpstr>
      <vt:lpstr>The End!</vt:lpstr>
    </vt:vector>
  </TitlesOfParts>
  <Company>Singapore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Ready? Now calculate your score.</dc:title>
  <dc:creator>nlsansa</dc:creator>
  <cp:lastModifiedBy>Meryl CHIN (NLB)</cp:lastModifiedBy>
  <cp:revision>294</cp:revision>
  <dcterms:created xsi:type="dcterms:W3CDTF">2012-10-30T16:35:41Z</dcterms:created>
  <dcterms:modified xsi:type="dcterms:W3CDTF">2016-07-19T06:44:45Z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0x0101001AE2B9E86BE5D142A4D23AD94342A53F</vt:lpwstr>
  </property>
</Properties>
</file>